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2"/>
  </p:notesMasterIdLst>
  <p:sldIdLst>
    <p:sldId id="262" r:id="rId2"/>
    <p:sldId id="256" r:id="rId3"/>
    <p:sldId id="258" r:id="rId4"/>
    <p:sldId id="285" r:id="rId5"/>
    <p:sldId id="286" r:id="rId6"/>
    <p:sldId id="261" r:id="rId7"/>
    <p:sldId id="280" r:id="rId8"/>
    <p:sldId id="263" r:id="rId9"/>
    <p:sldId id="289" r:id="rId10"/>
    <p:sldId id="290" r:id="rId11"/>
    <p:sldId id="291" r:id="rId12"/>
    <p:sldId id="287" r:id="rId13"/>
    <p:sldId id="288" r:id="rId14"/>
    <p:sldId id="292" r:id="rId15"/>
    <p:sldId id="266" r:id="rId16"/>
    <p:sldId id="276" r:id="rId17"/>
    <p:sldId id="281" r:id="rId18"/>
    <p:sldId id="282" r:id="rId19"/>
    <p:sldId id="284" r:id="rId20"/>
    <p:sldId id="283" r:id="rId21"/>
    <p:sldId id="265" r:id="rId22"/>
    <p:sldId id="275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277" r:id="rId47"/>
    <p:sldId id="317" r:id="rId48"/>
    <p:sldId id="322" r:id="rId49"/>
    <p:sldId id="324" r:id="rId50"/>
    <p:sldId id="325" r:id="rId51"/>
    <p:sldId id="326" r:id="rId52"/>
    <p:sldId id="318" r:id="rId53"/>
    <p:sldId id="319" r:id="rId54"/>
    <p:sldId id="320" r:id="rId55"/>
    <p:sldId id="321" r:id="rId56"/>
    <p:sldId id="323" r:id="rId57"/>
    <p:sldId id="327" r:id="rId58"/>
    <p:sldId id="278" r:id="rId59"/>
    <p:sldId id="328" r:id="rId60"/>
    <p:sldId id="329" r:id="rId61"/>
    <p:sldId id="330" r:id="rId62"/>
    <p:sldId id="331" r:id="rId63"/>
    <p:sldId id="332" r:id="rId64"/>
    <p:sldId id="333" r:id="rId65"/>
    <p:sldId id="269" r:id="rId66"/>
    <p:sldId id="335" r:id="rId67"/>
    <p:sldId id="336" r:id="rId68"/>
    <p:sldId id="338" r:id="rId69"/>
    <p:sldId id="339" r:id="rId70"/>
    <p:sldId id="342" r:id="rId71"/>
    <p:sldId id="341" r:id="rId72"/>
    <p:sldId id="340" r:id="rId73"/>
    <p:sldId id="351" r:id="rId74"/>
    <p:sldId id="343" r:id="rId75"/>
    <p:sldId id="344" r:id="rId76"/>
    <p:sldId id="345" r:id="rId77"/>
    <p:sldId id="346" r:id="rId78"/>
    <p:sldId id="352" r:id="rId79"/>
    <p:sldId id="347" r:id="rId80"/>
    <p:sldId id="348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707" autoAdjust="0"/>
  </p:normalViewPr>
  <p:slideViewPr>
    <p:cSldViewPr snapToGrid="0">
      <p:cViewPr varScale="1">
        <p:scale>
          <a:sx n="106" d="100"/>
          <a:sy n="106" d="100"/>
        </p:scale>
        <p:origin x="70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7B729-3210-408C-8D48-AEDCAAA9F692}" type="datetimeFigureOut">
              <a:rPr lang="es-US" smtClean="0"/>
              <a:t>12/6/2021</a:t>
            </a:fld>
            <a:endParaRPr lang="es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BDAF0-C637-49C0-A699-3F290CC39B73}" type="slidenum">
              <a:rPr lang="es-US" smtClean="0"/>
              <a:t>‹#›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1409022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BDAF0-C637-49C0-A699-3F290CC39B73}" type="slidenum">
              <a:rPr lang="es-US" smtClean="0"/>
              <a:t>77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250115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BDAF0-C637-49C0-A699-3F290CC39B73}" type="slidenum">
              <a:rPr lang="es-US" smtClean="0"/>
              <a:t>78</a:t>
            </a:fld>
            <a:endParaRPr lang="es-US" dirty="0"/>
          </a:p>
        </p:txBody>
      </p:sp>
    </p:spTree>
    <p:extLst>
      <p:ext uri="{BB962C8B-B14F-4D97-AF65-F5344CB8AC3E}">
        <p14:creationId xmlns:p14="http://schemas.microsoft.com/office/powerpoint/2010/main" val="1941690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dU1xS07N-FA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0QI19cxIozPeIRXYRgv6Ig" TargetMode="External"/><Relationship Id="rId2" Type="http://schemas.openxmlformats.org/officeDocument/2006/relationships/hyperlink" Target="https://youtu.be/a02RWpKbAO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hyperlink" Target="http://www.khanacademy.org/c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youtu.be/vNuVIqmmrT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://www.chiefdelphi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rstinspires.org/resource-library/frc" TargetMode="External"/><Relationship Id="rId5" Type="http://schemas.openxmlformats.org/officeDocument/2006/relationships/hyperlink" Target="http://www.ni.com/first" TargetMode="External"/><Relationship Id="rId4" Type="http://schemas.openxmlformats.org/officeDocument/2006/relationships/image" Target="../media/image5.jp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WSUBtVjQvcM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www.youtube.com/watch?v=NrWpRDef5z4&amp;t=170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xiWBUtQhb3g&amp;list=PLlTKTIK5M-WkERokhW2934z1aRdGPsotj" TargetMode="External"/><Relationship Id="rId5" Type="http://schemas.openxmlformats.org/officeDocument/2006/relationships/hyperlink" Target="https://www.youtube.com/watch?v=ZHNlKyYzrPE&amp;list=PLB968815D7BB78F9C" TargetMode="External"/><Relationship Id="rId10" Type="http://schemas.openxmlformats.org/officeDocument/2006/relationships/hyperlink" Target="https://www.youtube.com/watch?v=AfP4mSe36IA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www.youtube.com/watch?v=Y9Nk5nHOoK4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572" y="664528"/>
            <a:ext cx="10162902" cy="58233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200" dirty="0">
                <a:solidFill>
                  <a:schemeClr val="bg1"/>
                </a:solidFill>
              </a:rPr>
              <a:t>“Everybody in this country should learn how to program a computer….. because it teaches you how to think.”</a:t>
            </a:r>
          </a:p>
          <a:p>
            <a:pPr marL="0" indent="0" algn="r">
              <a:buNone/>
            </a:pPr>
            <a:r>
              <a:rPr lang="en-US" sz="5200" dirty="0">
                <a:solidFill>
                  <a:schemeClr val="bg1"/>
                </a:solidFill>
              </a:rPr>
              <a:t>-Steve Jobs</a:t>
            </a:r>
          </a:p>
          <a:p>
            <a:pPr marL="0" indent="0">
              <a:buNone/>
            </a:pPr>
            <a:endParaRPr lang="en-US" sz="52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42"/>
          <a:stretch/>
        </p:blipFill>
        <p:spPr>
          <a:xfrm>
            <a:off x="5283791" y="5170987"/>
            <a:ext cx="1500188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15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 for beginners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Training wheels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Helmet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Makes learning enjoyable and safe!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Similar difficulties are there while learning to program in a computer.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968" y="574976"/>
            <a:ext cx="5973490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Learning to program: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Difficulties for beginners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492" y="2184174"/>
            <a:ext cx="5100442" cy="4525963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Syntax errors </a:t>
            </a:r>
          </a:p>
          <a:p>
            <a:r>
              <a:rPr lang="en-US" dirty="0">
                <a:solidFill>
                  <a:schemeClr val="bg1"/>
                </a:solidFill>
              </a:rPr>
              <a:t>struggle for hours to fix syntax errors</a:t>
            </a:r>
          </a:p>
          <a:p>
            <a:r>
              <a:rPr lang="en-US" dirty="0">
                <a:solidFill>
                  <a:schemeClr val="bg1"/>
                </a:solidFill>
              </a:rPr>
              <a:t>Loose confidence </a:t>
            </a:r>
          </a:p>
          <a:p>
            <a:r>
              <a:rPr lang="en-US" dirty="0">
                <a:solidFill>
                  <a:schemeClr val="bg1"/>
                </a:solidFill>
              </a:rPr>
              <a:t>Frustrating experience</a:t>
            </a:r>
          </a:p>
          <a:p>
            <a:r>
              <a:rPr lang="en-US" dirty="0">
                <a:solidFill>
                  <a:schemeClr val="bg1"/>
                </a:solidFill>
              </a:rPr>
              <a:t>Run away &amp; never come back if possible!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Logic errors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Not a serious issue.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0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29" y="1455056"/>
            <a:ext cx="8078289" cy="538552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30" y="78587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Is programming Hard?</a:t>
            </a:r>
          </a:p>
        </p:txBody>
      </p:sp>
    </p:spTree>
    <p:extLst>
      <p:ext uri="{BB962C8B-B14F-4D97-AF65-F5344CB8AC3E}">
        <p14:creationId xmlns:p14="http://schemas.microsoft.com/office/powerpoint/2010/main" val="12123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Is programming Hard?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72" y="1040864"/>
            <a:ext cx="8794528" cy="57822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 txBox="1">
            <a:spLocks/>
          </p:cNvSpPr>
          <p:nvPr/>
        </p:nvSpPr>
        <p:spPr>
          <a:xfrm>
            <a:off x="1158830" y="35042"/>
            <a:ext cx="9905998" cy="147857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Is programming Hard?</a:t>
            </a:r>
          </a:p>
        </p:txBody>
      </p:sp>
    </p:spTree>
    <p:extLst>
      <p:ext uri="{BB962C8B-B14F-4D97-AF65-F5344CB8AC3E}">
        <p14:creationId xmlns:p14="http://schemas.microsoft.com/office/powerpoint/2010/main" val="34951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 one thing a at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48" y="2163353"/>
            <a:ext cx="5456457" cy="407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6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 b="8360"/>
          <a:stretch/>
        </p:blipFill>
        <p:spPr>
          <a:xfrm>
            <a:off x="670888" y="1079863"/>
            <a:ext cx="10944464" cy="51990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5629" r="14713" b="5463"/>
          <a:stretch/>
        </p:blipFill>
        <p:spPr>
          <a:xfrm>
            <a:off x="9105057" y="4740874"/>
            <a:ext cx="1713471" cy="21171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339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159150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Text based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chemeClr val="bg1"/>
                </a:solidFill>
              </a:rPr>
              <a:t>Graphical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4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1833562"/>
            <a:ext cx="6381750" cy="31908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Text based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76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984" y="1511540"/>
            <a:ext cx="3746032" cy="38349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Graphical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0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FRC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JAVA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C++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LabVIEW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7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8E7CEE-C979-4A81-8B02-76DF2054E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Intro to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8B2F827-EA78-49E1-9323-6429D7893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Frc &amp; labview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83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Ramona rampage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30" y="2249488"/>
            <a:ext cx="9444565" cy="3541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48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2053994"/>
            <a:ext cx="7981950" cy="4752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 the basic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Programming concepts</a:t>
            </a:r>
          </a:p>
        </p:txBody>
      </p:sp>
    </p:spTree>
    <p:extLst>
      <p:ext uri="{BB962C8B-B14F-4D97-AF65-F5344CB8AC3E}">
        <p14:creationId xmlns:p14="http://schemas.microsoft.com/office/powerpoint/2010/main" val="190268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 the basic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Programming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Variables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Sequence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Selection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Repetition / Loops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Collection / Arrays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Interrupts /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35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Concepts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based on every day activities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19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few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Recipe to make favorite food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Assembly instructions for a toy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Getting ready in the morning to go to school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What is common about these activities?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</a:rPr>
              <a:t>Sequence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1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concepts: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Sequence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instruction 1;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instruction 2;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instruction 3;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…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few more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 to movie or study?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Eat salad or sandwich?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Go to job or go for higher studies?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What is the common thing here?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</a:rPr>
              <a:t>Selection or IF statement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3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IF condition is true THEN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      do this;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ELSE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      do that;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ENDIF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63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few more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Eat chips from a packet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Go on a shopping spree with lot of cash!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Take an exam that has several questions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What is the common thing here?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</a:rPr>
              <a:t>Repetition / Loops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6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Repetition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WHILE (more items to process)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        process the next item;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ENDWHILE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FOR  month = 1 to 12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      do monthly processing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ENDFOR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9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2921" y="2284322"/>
            <a:ext cx="3500257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Why programming?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Is it hard?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Programming Languages?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Basic Concepts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FRC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LabVIEW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69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Structures: Sequence, Selection &amp; Repetition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Foundation for Programming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Every complex program is only a combination of these structures.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8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things we do…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 a box to move lots of things from one room to another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Carry a pack of candies to class on your birthday!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What is the common thing here?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</a:rPr>
              <a:t>Collection /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8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enable us to store data of similar type together.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enables us to handle varying size data.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Lines of code do not increase with more data!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FOR each item in array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add item to total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ENDFOR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Even more things we do…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phone call when you are driving a car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Friend knocks on the door when you are watching a movie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What is the common thing here?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</a:rPr>
              <a:t>Interrupts / events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Event driven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Suspend current processing  to process the event, or process it in parallel.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“Regular” processing flow &amp; separate processing routine for each event.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98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 ways to make learning to program enjoyable &amp; efficient!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69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1. Take time to learn!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Each person may learn at different pace.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Each person has a different learning style.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Learning C/C++/Java directly is NOT recommended. What is the hurry?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If everything looks cryptic, you are going too fast!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89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 Utilize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Instead of writing all the code from scratch, it is good to look at a few examples.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Also, majority of the learners prefer to look at examples instead of reading a manual.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98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Use a good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STARTING Programming language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86" y="2281917"/>
            <a:ext cx="4020911" cy="40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53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4. Plan before you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857" y="1143001"/>
            <a:ext cx="10040983" cy="4983163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You can be “slow and steady” or “race and burn”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It is common for experienced designers to do “race and burn” before reverting back to “slow and steady” </a:t>
            </a:r>
            <a:r>
              <a:rPr lang="en-US" sz="3600" dirty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sym typeface="Wingdings" pitchFamily="2" charset="2"/>
              </a:rPr>
              <a:t>Make a practice of writing high level pseudo code before coding – unfortunately, this is not insisted in most programming courses!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0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30" y="932027"/>
            <a:ext cx="9905998" cy="1478570"/>
          </a:xfrm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we need to learn programming?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09" y="2219901"/>
            <a:ext cx="4376882" cy="44121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80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5. Learn with a friend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2" y="1898469"/>
            <a:ext cx="10955382" cy="3892732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Learning in a group setting is preferred, if not, try to learn with a friend.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Discuss ideas and help each other when you get stuck.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Enables you to work on a team assignment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Self-paced learning alone is not for every one.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It requires lot of self-discipline &amp; it is not much fun!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86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1881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6. Mimic an interesting game/feature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It is easier to focus on implementation when functionality is clearly understand.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It is easy to “relate to”.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3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7. Have a time-discipline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 encourage you to fix the issues on your own, but do not spend &gt;30 minutes on any one issue. Ask for help!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If not, your frustration level will increase &amp; confidence will go down.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88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8. Implement a useful app/game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It increases your confidence level.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You can be proud of your work.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70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9. Use video tutorials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2"/>
              </a:rPr>
              <a:t>https://youtu.be/a02RWpKbAOo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hlinkClick r:id="rId3"/>
              </a:rPr>
              <a:t>https://www.youtube.com/channel/UC0QI19cxIozPeIRXYRgv6Ig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hlinkClick r:id="rId4"/>
              </a:rPr>
              <a:t>www.khanacademy.org/cs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73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10. Participate in programming competitions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32" y="2751908"/>
            <a:ext cx="4632960" cy="2316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55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FOR FRC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9371" y="5660571"/>
            <a:ext cx="1236618" cy="740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6" name="Rectangle 5"/>
          <p:cNvSpPr/>
          <p:nvPr/>
        </p:nvSpPr>
        <p:spPr>
          <a:xfrm>
            <a:off x="5771485" y="2194560"/>
            <a:ext cx="594482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29" y="1608202"/>
            <a:ext cx="7984631" cy="52497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5177" y="1608202"/>
            <a:ext cx="2534194" cy="176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4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FOR FRC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174" y="1881050"/>
            <a:ext cx="6062620" cy="48289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89371" y="5660571"/>
            <a:ext cx="1236618" cy="740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6" name="Rectangle 5"/>
          <p:cNvSpPr/>
          <p:nvPr/>
        </p:nvSpPr>
        <p:spPr>
          <a:xfrm>
            <a:off x="5771485" y="2194560"/>
            <a:ext cx="594482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19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FOR FRC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9371" y="5660571"/>
            <a:ext cx="1236618" cy="740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6" name="Rectangle 5"/>
          <p:cNvSpPr/>
          <p:nvPr/>
        </p:nvSpPr>
        <p:spPr>
          <a:xfrm>
            <a:off x="5771485" y="2194560"/>
            <a:ext cx="594482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29914" r="77873" b="58474"/>
          <a:stretch/>
        </p:blipFill>
        <p:spPr>
          <a:xfrm>
            <a:off x="3082833" y="2455817"/>
            <a:ext cx="6040257" cy="31089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5177" y="1608202"/>
            <a:ext cx="2534194" cy="176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94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FOR FRC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9371" y="5660571"/>
            <a:ext cx="1236618" cy="740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6" name="Rectangle 5"/>
          <p:cNvSpPr/>
          <p:nvPr/>
        </p:nvSpPr>
        <p:spPr>
          <a:xfrm>
            <a:off x="5771485" y="2194560"/>
            <a:ext cx="594482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17" r="78201"/>
          <a:stretch/>
        </p:blipFill>
        <p:spPr>
          <a:xfrm>
            <a:off x="1760261" y="2675209"/>
            <a:ext cx="6862526" cy="29356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5177" y="1608202"/>
            <a:ext cx="2534194" cy="176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722" y="130628"/>
            <a:ext cx="5755775" cy="1478570"/>
          </a:xfrm>
          <a:noFill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do we need to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learn programming?</a:t>
            </a:r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15702" r="8418" b="19293"/>
          <a:stretch/>
        </p:blipFill>
        <p:spPr>
          <a:xfrm rot="5400000">
            <a:off x="3344303" y="2783269"/>
            <a:ext cx="5113878" cy="2957225"/>
          </a:xfrm>
          <a:prstGeom prst="rect">
            <a:avLst/>
          </a:prstGeom>
        </p:spPr>
      </p:pic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03"/>
          <a:stretch/>
        </p:blipFill>
        <p:spPr>
          <a:xfrm>
            <a:off x="9163649" y="4524083"/>
            <a:ext cx="1497422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67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FOR FRC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9371" y="5660571"/>
            <a:ext cx="1236618" cy="740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6" name="Rectangle 5"/>
          <p:cNvSpPr/>
          <p:nvPr/>
        </p:nvSpPr>
        <p:spPr>
          <a:xfrm>
            <a:off x="5771485" y="2194560"/>
            <a:ext cx="594482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5817" r="69521"/>
          <a:stretch/>
        </p:blipFill>
        <p:spPr>
          <a:xfrm>
            <a:off x="1760261" y="3085275"/>
            <a:ext cx="8254596" cy="2525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5177" y="1608202"/>
            <a:ext cx="2534194" cy="176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39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FOR FRC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9371" y="5660571"/>
            <a:ext cx="1236618" cy="740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6" name="Rectangle 5"/>
          <p:cNvSpPr/>
          <p:nvPr/>
        </p:nvSpPr>
        <p:spPr>
          <a:xfrm>
            <a:off x="5771485" y="2194560"/>
            <a:ext cx="594482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244" r="62711"/>
          <a:stretch/>
        </p:blipFill>
        <p:spPr>
          <a:xfrm>
            <a:off x="1377084" y="2999686"/>
            <a:ext cx="9084890" cy="25240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5177" y="1608202"/>
            <a:ext cx="2534194" cy="176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49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FOR FRC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9371" y="5660571"/>
            <a:ext cx="1236618" cy="740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6" name="Rectangle 5"/>
          <p:cNvSpPr/>
          <p:nvPr/>
        </p:nvSpPr>
        <p:spPr>
          <a:xfrm>
            <a:off x="5771485" y="2194560"/>
            <a:ext cx="594482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5" t="43350" r="33811" b="45370"/>
          <a:stretch/>
        </p:blipFill>
        <p:spPr>
          <a:xfrm>
            <a:off x="2269558" y="2774103"/>
            <a:ext cx="7649707" cy="18984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5177" y="1608202"/>
            <a:ext cx="2534194" cy="176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44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FOR FRC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9371" y="5660571"/>
            <a:ext cx="1236618" cy="740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6" name="Rectangle 5"/>
          <p:cNvSpPr/>
          <p:nvPr/>
        </p:nvSpPr>
        <p:spPr>
          <a:xfrm>
            <a:off x="5771485" y="2194560"/>
            <a:ext cx="594482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t="43403" r="33915" b="36789"/>
          <a:stretch/>
        </p:blipFill>
        <p:spPr>
          <a:xfrm>
            <a:off x="2269558" y="2774103"/>
            <a:ext cx="7649707" cy="33337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5177" y="1608202"/>
            <a:ext cx="2534194" cy="176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62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2" y="217740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FOR FRC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9371" y="5660571"/>
            <a:ext cx="1236618" cy="740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6" name="Rectangle 5"/>
          <p:cNvSpPr/>
          <p:nvPr/>
        </p:nvSpPr>
        <p:spPr>
          <a:xfrm>
            <a:off x="5771485" y="2194560"/>
            <a:ext cx="594482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t="43403" r="28629" b="6412"/>
          <a:stretch/>
        </p:blipFill>
        <p:spPr>
          <a:xfrm>
            <a:off x="1016775" y="1608202"/>
            <a:ext cx="4931180" cy="46264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5177" y="1608202"/>
            <a:ext cx="2534194" cy="176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t="43403" r="28629" b="6412"/>
          <a:stretch/>
        </p:blipFill>
        <p:spPr>
          <a:xfrm>
            <a:off x="5947955" y="1565602"/>
            <a:ext cx="4931180" cy="46264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21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FOR FRC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9371" y="5660571"/>
            <a:ext cx="1236618" cy="740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6" name="Rectangle 5"/>
          <p:cNvSpPr/>
          <p:nvPr/>
        </p:nvSpPr>
        <p:spPr>
          <a:xfrm>
            <a:off x="5771485" y="2194560"/>
            <a:ext cx="594482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1" t="43403" r="28629" b="6412"/>
          <a:stretch/>
        </p:blipFill>
        <p:spPr>
          <a:xfrm>
            <a:off x="3507426" y="1696309"/>
            <a:ext cx="4931180" cy="46264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5177" y="1608202"/>
            <a:ext cx="2534194" cy="176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93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27" y="217740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programming FOR FRC</a:t>
            </a:r>
          </a:p>
        </p:txBody>
      </p:sp>
      <p:sp>
        <p:nvSpPr>
          <p:cNvPr id="5" name="Rectangle 4"/>
          <p:cNvSpPr/>
          <p:nvPr/>
        </p:nvSpPr>
        <p:spPr>
          <a:xfrm>
            <a:off x="7489371" y="5660571"/>
            <a:ext cx="1236618" cy="740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sp>
        <p:nvSpPr>
          <p:cNvPr id="6" name="Rectangle 5"/>
          <p:cNvSpPr/>
          <p:nvPr/>
        </p:nvSpPr>
        <p:spPr>
          <a:xfrm>
            <a:off x="5771485" y="2194560"/>
            <a:ext cx="594482" cy="383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29" y="1608202"/>
            <a:ext cx="7984631" cy="52497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5177" y="1608202"/>
            <a:ext cx="2534194" cy="1762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33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LabVIEW FOR FRC</a:t>
            </a:r>
            <a:endParaRPr lang="es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28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labview?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666" y="2310447"/>
            <a:ext cx="4449491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Graphical Programming Language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Goes with the flow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Dataflow programming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Easy to learn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Powerful debugging tools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05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207" y="531433"/>
            <a:ext cx="8821193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Labview programs are called vi’S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893706"/>
            <a:ext cx="4229100" cy="3819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557" y="1893705"/>
            <a:ext cx="4526689" cy="37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26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52869"/>
            <a:ext cx="9144000" cy="49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18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FRONT PANEL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1850162"/>
            <a:ext cx="4526689" cy="378443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9" y="2092885"/>
            <a:ext cx="4449491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User interface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Controls = Input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Indicators = Output</a:t>
            </a:r>
          </a:p>
        </p:txBody>
      </p:sp>
    </p:spTree>
    <p:extLst>
      <p:ext uri="{BB962C8B-B14F-4D97-AF65-F5344CB8AC3E}">
        <p14:creationId xmlns:p14="http://schemas.microsoft.com/office/powerpoint/2010/main" val="2094202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Block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893706"/>
            <a:ext cx="4229100" cy="38195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349" y="2092885"/>
            <a:ext cx="4449491" cy="35417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“Code”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Data travels in wires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from the controls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thru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to the indicators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Order of execution controlled by data flow</a:t>
            </a:r>
          </a:p>
        </p:txBody>
      </p:sp>
    </p:spTree>
    <p:extLst>
      <p:ext uri="{BB962C8B-B14F-4D97-AF65-F5344CB8AC3E}">
        <p14:creationId xmlns:p14="http://schemas.microsoft.com/office/powerpoint/2010/main" val="519699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0847" y="2092885"/>
            <a:ext cx="7410994" cy="5022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Order of execution controlled by data flow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496" y="2595154"/>
            <a:ext cx="55530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72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3672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Labview nodes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743" y="1483644"/>
            <a:ext cx="7733211" cy="50913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Math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Boolean logic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Arrays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Timing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Logic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PID Control (Proportional, Integral, Derivative feedback loop Gain)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FRC WPILib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Signal Processing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3063" t="14737" r="10869" b="4122"/>
          <a:stretch/>
        </p:blipFill>
        <p:spPr>
          <a:xfrm>
            <a:off x="618306" y="1432559"/>
            <a:ext cx="3622765" cy="54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048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3672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Labview nodes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0743" y="1483644"/>
            <a:ext cx="7733211" cy="50913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Math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Boolean logic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Arrays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Timing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Logic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PID Control (Proportional, Integral, Derivative feedback loop Gain)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FRC WPILib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Signal Processing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3063" t="14737" r="10869" b="4122"/>
          <a:stretch/>
        </p:blipFill>
        <p:spPr>
          <a:xfrm>
            <a:off x="618306" y="1432559"/>
            <a:ext cx="3622765" cy="54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39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500" t="7111" r="15714" b="8570"/>
          <a:stretch/>
        </p:blipFill>
        <p:spPr>
          <a:xfrm>
            <a:off x="2420976" y="487680"/>
            <a:ext cx="8386354" cy="5782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00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5429" t="5969" r="15214" b="26475"/>
          <a:stretch/>
        </p:blipFill>
        <p:spPr>
          <a:xfrm>
            <a:off x="1994262" y="1306285"/>
            <a:ext cx="8456023" cy="46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121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8071" t="7238" r="18857" b="26984"/>
          <a:stretch/>
        </p:blipFill>
        <p:spPr>
          <a:xfrm>
            <a:off x="2368732" y="1371600"/>
            <a:ext cx="7689668" cy="451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3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7429" t="6349" r="18500" b="17841"/>
          <a:stretch/>
        </p:blipFill>
        <p:spPr>
          <a:xfrm>
            <a:off x="2360023" y="836023"/>
            <a:ext cx="7811590" cy="51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11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7143" t="7112" r="18786" b="7937"/>
          <a:stretch/>
        </p:blipFill>
        <p:spPr>
          <a:xfrm>
            <a:off x="2090057" y="487680"/>
            <a:ext cx="7811590" cy="58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8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Is programming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Myth – Programming uses tons of math!</a:t>
            </a:r>
          </a:p>
          <a:p>
            <a:r>
              <a:rPr lang="en-US" dirty="0">
                <a:solidFill>
                  <a:schemeClr val="bg1"/>
                </a:solidFill>
              </a:rPr>
              <a:t>Myth – Programmer sits in front of computer all day!</a:t>
            </a:r>
          </a:p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Majority of seem to think “Programming is 100% logic – breaking your head all day” - it is hard to be passionate about!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52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7857" t="7492" r="18714" b="22921"/>
          <a:stretch/>
        </p:blipFill>
        <p:spPr>
          <a:xfrm>
            <a:off x="2743200" y="1236617"/>
            <a:ext cx="7733212" cy="477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31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7857" t="5714" r="19786" b="23302"/>
          <a:stretch/>
        </p:blipFill>
        <p:spPr>
          <a:xfrm>
            <a:off x="2743200" y="775063"/>
            <a:ext cx="7602584" cy="48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586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679" y="1743347"/>
            <a:ext cx="9801225" cy="4381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3672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FRC SPECIFIC EXAMPLES</a:t>
            </a:r>
          </a:p>
        </p:txBody>
      </p:sp>
    </p:spTree>
    <p:extLst>
      <p:ext uri="{BB962C8B-B14F-4D97-AF65-F5344CB8AC3E}">
        <p14:creationId xmlns:p14="http://schemas.microsoft.com/office/powerpoint/2010/main" val="30890951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12" y="1860504"/>
            <a:ext cx="6553200" cy="43910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3672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FRC SPECIFIC EXAMPLES</a:t>
            </a:r>
          </a:p>
        </p:txBody>
      </p:sp>
    </p:spTree>
    <p:extLst>
      <p:ext uri="{BB962C8B-B14F-4D97-AF65-F5344CB8AC3E}">
        <p14:creationId xmlns:p14="http://schemas.microsoft.com/office/powerpoint/2010/main" val="17549364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7214" t="5206" r="15928" b="11746"/>
          <a:stretch/>
        </p:blipFill>
        <p:spPr>
          <a:xfrm>
            <a:off x="2255520" y="836021"/>
            <a:ext cx="8151223" cy="56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357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8286" t="6603" r="17428" b="11619"/>
          <a:stretch/>
        </p:blipFill>
        <p:spPr>
          <a:xfrm>
            <a:off x="2264228" y="879566"/>
            <a:ext cx="7837715" cy="5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794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6214" t="6730" r="19143" b="13905"/>
          <a:stretch/>
        </p:blipFill>
        <p:spPr>
          <a:xfrm>
            <a:off x="2151017" y="757646"/>
            <a:ext cx="7881258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51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3672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5"/>
              </a:rPr>
              <a:t>http://www.ni.com/first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6"/>
              </a:rPr>
              <a:t>https://www.firstinspires.org/resource-library/frc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7"/>
              </a:rPr>
              <a:t>http://www.chiefdelphi.com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	Technical&gt;Programming&gt;LabVIEW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41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53672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LABVIEW tutorials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600933" cy="35417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5"/>
              </a:rPr>
              <a:t>Getting Started with LabVIEW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6"/>
              </a:rPr>
              <a:t>FRC LabVIEW Tutorial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hlinkClick r:id="rId7"/>
              </a:rPr>
              <a:t>Fundamentals </a:t>
            </a:r>
            <a:r>
              <a:rPr lang="en-US" dirty="0">
                <a:solidFill>
                  <a:schemeClr val="bg1"/>
                </a:solidFill>
                <a:hlinkClick r:id="rId7"/>
              </a:rPr>
              <a:t>of LabVIEW for FRC - Episode </a:t>
            </a:r>
            <a:r>
              <a:rPr lang="en-US" dirty="0" smtClean="0">
                <a:solidFill>
                  <a:schemeClr val="bg1"/>
                </a:solidFill>
                <a:hlinkClick r:id="rId7"/>
              </a:rPr>
              <a:t>1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hlinkClick r:id="rId8"/>
              </a:rPr>
              <a:t>Fundamentals </a:t>
            </a:r>
            <a:r>
              <a:rPr lang="en-US" dirty="0">
                <a:solidFill>
                  <a:schemeClr val="bg1"/>
                </a:solidFill>
                <a:hlinkClick r:id="rId8"/>
              </a:rPr>
              <a:t>of LabVIEW for FRC: Episode 2 - Vision and Control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hlinkClick r:id="rId9"/>
              </a:rPr>
              <a:t>Fundamentals </a:t>
            </a:r>
            <a:r>
              <a:rPr lang="en-US" dirty="0">
                <a:solidFill>
                  <a:schemeClr val="bg1"/>
                </a:solidFill>
                <a:hlinkClick r:id="rId9"/>
              </a:rPr>
              <a:t>of LabVIEW for FRC: Episode 3 - Command and Control </a:t>
            </a:r>
            <a:r>
              <a:rPr lang="en-US" dirty="0" smtClean="0">
                <a:solidFill>
                  <a:schemeClr val="bg1"/>
                </a:solidFill>
                <a:hlinkClick r:id="rId9"/>
              </a:rPr>
              <a:t>Architecture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u="sng" dirty="0" err="1">
                <a:hlinkClick r:id="rId10"/>
              </a:rPr>
              <a:t>FUNdamentals</a:t>
            </a:r>
            <a:r>
              <a:rPr lang="en-US" u="sng">
                <a:hlinkClick r:id="rId10"/>
              </a:rPr>
              <a:t> of LabVIEW for FRC: Episode 4 - Source Code Control and Tips &amp; Tricks</a:t>
            </a:r>
            <a:endParaRPr lang="en-US"/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1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83330A0-84C4-490A-B9DA-1854FF260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61" t="23754" r="22000" b="28016"/>
          <a:stretch/>
        </p:blipFill>
        <p:spPr>
          <a:xfrm>
            <a:off x="711965" y="1793631"/>
            <a:ext cx="10768070" cy="40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Is programming Hard?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81DAD7C-FC86-44BE-BE13-F05573D2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We already do incredible things: walk, talk, etc.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Same thing with programming, take baby steps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Break things down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Code one thing and check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Keep adding and check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Finish and check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407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16" y="2004876"/>
            <a:ext cx="5398531" cy="35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93BE3D-851B-4499-888E-84F7CF44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100" y="618518"/>
            <a:ext cx="9905998" cy="1478570"/>
          </a:xfrm>
          <a:noFill/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Analogy: Learning to ride bicycle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3200" cy="137160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1"/>
            <a:ext cx="1371600" cy="13716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Difficulties for beginners:</a:t>
            </a:r>
          </a:p>
          <a:p>
            <a:pPr lvl="1" algn="ctr"/>
            <a:r>
              <a:rPr lang="en-US" dirty="0">
                <a:solidFill>
                  <a:schemeClr val="bg1"/>
                </a:solidFill>
              </a:rPr>
              <a:t>Learning to balance &amp; go forward together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Difficulties for experienced folks:</a:t>
            </a:r>
          </a:p>
          <a:p>
            <a:pPr lvl="1" algn="ctr"/>
            <a:r>
              <a:rPr lang="en-US" dirty="0">
                <a:solidFill>
                  <a:schemeClr val="bg1"/>
                </a:solidFill>
              </a:rPr>
              <a:t>Nothing specific.</a:t>
            </a:r>
          </a:p>
        </p:txBody>
      </p:sp>
    </p:spTree>
    <p:extLst>
      <p:ext uri="{BB962C8B-B14F-4D97-AF65-F5344CB8AC3E}">
        <p14:creationId xmlns:p14="http://schemas.microsoft.com/office/powerpoint/2010/main" val="911349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8881</TotalTime>
  <Words>1162</Words>
  <Application>Microsoft Office PowerPoint</Application>
  <PresentationFormat>Widescreen</PresentationFormat>
  <Paragraphs>237</Paragraphs>
  <Slides>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Trebuchet MS</vt:lpstr>
      <vt:lpstr>Tw Cen MT</vt:lpstr>
      <vt:lpstr>Wingdings</vt:lpstr>
      <vt:lpstr>Circuit</vt:lpstr>
      <vt:lpstr>PowerPoint Presentation</vt:lpstr>
      <vt:lpstr>Intro to programming</vt:lpstr>
      <vt:lpstr>Agenda</vt:lpstr>
      <vt:lpstr>Why do we need to learn programming?</vt:lpstr>
      <vt:lpstr>Why do we need to  learn programming?</vt:lpstr>
      <vt:lpstr>PowerPoint Presentation</vt:lpstr>
      <vt:lpstr>Is programming Hard?</vt:lpstr>
      <vt:lpstr>Is programming Hard?</vt:lpstr>
      <vt:lpstr>Analogy: Learning to ride bicycle</vt:lpstr>
      <vt:lpstr>Solution for beginners</vt:lpstr>
      <vt:lpstr>Learning to program: Difficulties for beginners</vt:lpstr>
      <vt:lpstr>Is programming Hard?</vt:lpstr>
      <vt:lpstr>Is programming Hard?</vt:lpstr>
      <vt:lpstr>Do one thing a at time</vt:lpstr>
      <vt:lpstr>programming Languages</vt:lpstr>
      <vt:lpstr>programming Languages</vt:lpstr>
      <vt:lpstr>Text based</vt:lpstr>
      <vt:lpstr>Graphical</vt:lpstr>
      <vt:lpstr>FRC programming LANGUAGES</vt:lpstr>
      <vt:lpstr>Ramona rampage</vt:lpstr>
      <vt:lpstr>Learn the basic Programming concepts</vt:lpstr>
      <vt:lpstr>Learn the basic Programming concepts</vt:lpstr>
      <vt:lpstr>Programming Concepts based on every day activities</vt:lpstr>
      <vt:lpstr>A few examples</vt:lpstr>
      <vt:lpstr>Programming concepts: Sequence structure</vt:lpstr>
      <vt:lpstr>A few more examples</vt:lpstr>
      <vt:lpstr>Selection structure</vt:lpstr>
      <vt:lpstr>A few more examples</vt:lpstr>
      <vt:lpstr>Repetition structure</vt:lpstr>
      <vt:lpstr>Programming Concepts</vt:lpstr>
      <vt:lpstr>More things we do…</vt:lpstr>
      <vt:lpstr>Arrays</vt:lpstr>
      <vt:lpstr>Even more things we do…</vt:lpstr>
      <vt:lpstr>Event driven programming</vt:lpstr>
      <vt:lpstr>10 ways to make learning to program enjoyable &amp; efficient!</vt:lpstr>
      <vt:lpstr>1. Take time to learn!</vt:lpstr>
      <vt:lpstr>2. Utilize examples</vt:lpstr>
      <vt:lpstr>3. Use a good  STARTING Programming language</vt:lpstr>
      <vt:lpstr>4. Plan before you code</vt:lpstr>
      <vt:lpstr>5. Learn with a friend</vt:lpstr>
      <vt:lpstr>6. Mimic an interesting game/feature</vt:lpstr>
      <vt:lpstr>7. Have a time-discipline</vt:lpstr>
      <vt:lpstr>8. Implement a useful app/game</vt:lpstr>
      <vt:lpstr>9. Use video tutorials</vt:lpstr>
      <vt:lpstr>10. Participate in programming competitions</vt:lpstr>
      <vt:lpstr>programming FOR FRC</vt:lpstr>
      <vt:lpstr>programming FOR FRC</vt:lpstr>
      <vt:lpstr>programming FOR FRC</vt:lpstr>
      <vt:lpstr>programming FOR FRC</vt:lpstr>
      <vt:lpstr>programming FOR FRC</vt:lpstr>
      <vt:lpstr>programming FOR FRC</vt:lpstr>
      <vt:lpstr>programming FOR FRC</vt:lpstr>
      <vt:lpstr>programming FOR FRC</vt:lpstr>
      <vt:lpstr>programming FOR FRC</vt:lpstr>
      <vt:lpstr>programming FOR FRC</vt:lpstr>
      <vt:lpstr>programming FOR FRC</vt:lpstr>
      <vt:lpstr>LabVIEW FOR FRC</vt:lpstr>
      <vt:lpstr>What is labview?</vt:lpstr>
      <vt:lpstr>Labview programs are called vi’S</vt:lpstr>
      <vt:lpstr>FRONT PANEL</vt:lpstr>
      <vt:lpstr>Block diagram</vt:lpstr>
      <vt:lpstr>Data flow</vt:lpstr>
      <vt:lpstr>Labview nodes</vt:lpstr>
      <vt:lpstr>Labview nodes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FRC SPECIFIC EXAMPLES</vt:lpstr>
      <vt:lpstr>FRC SPECIFIC EXAMPLES</vt:lpstr>
      <vt:lpstr>PowerPoint Presentation</vt:lpstr>
      <vt:lpstr>PowerPoint Presentation</vt:lpstr>
      <vt:lpstr>PowerPoint Presentation</vt:lpstr>
      <vt:lpstr>resources</vt:lpstr>
      <vt:lpstr>LABVIEW tutorials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Nelson Garzon</dc:creator>
  <cp:lastModifiedBy>Nelson Garzon</cp:lastModifiedBy>
  <cp:revision>41</cp:revision>
  <dcterms:created xsi:type="dcterms:W3CDTF">2018-10-27T23:25:20Z</dcterms:created>
  <dcterms:modified xsi:type="dcterms:W3CDTF">2021-12-06T23:25:07Z</dcterms:modified>
</cp:coreProperties>
</file>